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43"/>
  </p:notesMasterIdLst>
  <p:sldIdLst>
    <p:sldId id="258" r:id="rId2"/>
    <p:sldId id="259" r:id="rId3"/>
    <p:sldId id="260" r:id="rId4"/>
    <p:sldId id="261" r:id="rId5"/>
    <p:sldId id="300" r:id="rId6"/>
    <p:sldId id="337" r:id="rId7"/>
    <p:sldId id="400" r:id="rId8"/>
    <p:sldId id="375" r:id="rId9"/>
    <p:sldId id="401" r:id="rId10"/>
    <p:sldId id="374" r:id="rId11"/>
    <p:sldId id="402" r:id="rId12"/>
    <p:sldId id="373" r:id="rId13"/>
    <p:sldId id="403" r:id="rId14"/>
    <p:sldId id="397" r:id="rId15"/>
    <p:sldId id="396" r:id="rId16"/>
    <p:sldId id="395" r:id="rId17"/>
    <p:sldId id="394" r:id="rId18"/>
    <p:sldId id="393" r:id="rId19"/>
    <p:sldId id="404" r:id="rId20"/>
    <p:sldId id="392" r:id="rId21"/>
    <p:sldId id="391" r:id="rId22"/>
    <p:sldId id="390" r:id="rId23"/>
    <p:sldId id="405" r:id="rId24"/>
    <p:sldId id="389" r:id="rId25"/>
    <p:sldId id="388" r:id="rId26"/>
    <p:sldId id="406" r:id="rId27"/>
    <p:sldId id="387" r:id="rId28"/>
    <p:sldId id="386" r:id="rId29"/>
    <p:sldId id="410" r:id="rId30"/>
    <p:sldId id="385" r:id="rId31"/>
    <p:sldId id="384" r:id="rId32"/>
    <p:sldId id="407" r:id="rId33"/>
    <p:sldId id="383" r:id="rId34"/>
    <p:sldId id="382" r:id="rId35"/>
    <p:sldId id="408" r:id="rId36"/>
    <p:sldId id="399" r:id="rId37"/>
    <p:sldId id="409" r:id="rId38"/>
    <p:sldId id="398" r:id="rId39"/>
    <p:sldId id="380" r:id="rId40"/>
    <p:sldId id="379" r:id="rId41"/>
    <p:sldId id="377" r:id="rId4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FF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5" autoAdjust="0"/>
    <p:restoredTop sz="84903" autoAdjust="0"/>
  </p:normalViewPr>
  <p:slideViewPr>
    <p:cSldViewPr>
      <p:cViewPr varScale="1">
        <p:scale>
          <a:sx n="94" d="100"/>
          <a:sy n="94" d="100"/>
        </p:scale>
        <p:origin x="7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F63677-DD28-4CDD-9842-25405F25DBF9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2216D-17FE-4518-9D57-BA75B747A9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8808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2216D-17FE-4518-9D57-BA75B747A98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284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A3614-4CC7-4322-9E7F-6A5B12221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276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ADEDDC-90F5-4E13-91EE-46195279E0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708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F49BB-66E6-479F-91C8-533DAE16D4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4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EF81A-07A8-4207-AC2F-7E4817A8E8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35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23FC5-F27D-417C-802A-CA79907453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452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7D347-4DD6-4270-B0E9-F0A29760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763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1C8B17-D069-4ED5-98BA-6A16B49D47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5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F6F4B-2595-4322-A72B-6B14DBED1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372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147B2-3863-46C1-BCC1-DFBDEFF4A2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878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F091-0229-4F0F-9B40-92FDC8D589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4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1AACA-14DD-4D8C-AF47-F654AF60A7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9903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FE37DFF5-B3FD-4F03-91D8-0A5CD546E7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sz="3600" b="1">
                <a:solidFill>
                  <a:srgbClr val="FF0000"/>
                </a:solidFill>
                <a:latin typeface="Times New Roman" pitchFamily="18" charset="0"/>
              </a:rPr>
            </a:br>
            <a:endParaRPr lang="ru-RU" sz="40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</a:rPr>
              <a:t>	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Электроэнергетический факультет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endParaRPr lang="ru-RU" sz="4000" b="1" dirty="0">
              <a:latin typeface="Times New Roman" pitchFamily="18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</a:rPr>
              <a:t>	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Кафедра электроснабжения и эксплуатации электрооборудования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</a:t>
            </a: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Учебная дисциплина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ЭКСПЛУАТАЦИЯ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СИСТЕМ ЭЛЕКТРОСНАБЖЕНИЯ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	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Причины: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воздействие рабочего напряжения; грозовые и коммутационные перенапряжения; механические повреждения;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загрязнение и увлажнение изоляции.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Заключение о пригодности ЭО по результатам испытаний.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Задача - определение скорости старения и выполнение мер по поддержанию свойств на установленном уровне.</a:t>
            </a:r>
          </a:p>
        </p:txBody>
      </p:sp>
    </p:spTree>
    <p:extLst>
      <p:ext uri="{BB962C8B-B14F-4D97-AF65-F5344CB8AC3E}">
        <p14:creationId xmlns:p14="http://schemas.microsoft.com/office/powerpoint/2010/main" val="382435923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27432"/>
            <a:ext cx="9144000" cy="680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1144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Механические нагрузки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делят на: </a:t>
            </a: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удары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вибрации, статическое нагрузки, изгибающие усилия.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Удар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- приложение к ЭО силы и появления затухающих колебаний.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Удар в СЭС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при КЗ, аварийной работе коммутационных аппаратов, падении опор ЛЭП и т.п. </a:t>
            </a:r>
          </a:p>
          <a:p>
            <a:pPr marL="0" lvl="0" indent="0" eaLnBrk="1" hangingPunct="1">
              <a:spcBef>
                <a:spcPts val="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Вибрация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- при длительном знакопеременном приложении внешней нагрузки.</a:t>
            </a:r>
          </a:p>
        </p:txBody>
      </p:sp>
    </p:spTree>
    <p:extLst>
      <p:ext uri="{BB962C8B-B14F-4D97-AF65-F5344CB8AC3E}">
        <p14:creationId xmlns:p14="http://schemas.microsoft.com/office/powerpoint/2010/main" val="257926887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6889"/>
            <a:ext cx="9122980" cy="665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19729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Статические нагрузки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при длительной эксплуатации ЭО, из-за тепловых расширений материалов и увлажнения изоляции.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повторении - усталость материала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(появление расслоений,  разрывов, трещин изоляции).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Повреждение поверхности приводит к проникновению влаги, пыли и снижению электрических характеристик.</a:t>
            </a:r>
          </a:p>
        </p:txBody>
      </p:sp>
    </p:spTree>
    <p:extLst>
      <p:ext uri="{BB962C8B-B14F-4D97-AF65-F5344CB8AC3E}">
        <p14:creationId xmlns:p14="http://schemas.microsoft.com/office/powerpoint/2010/main" val="68783753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Температурный режим.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Температура окружающей среды, тепловые потери в токоведущих частях и диэлектрические потери.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росте температуры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повышается скорость протекания химических реакций, падает диэлектрическая проводимость, растут потери, возникает внутреннее перенапряжение. </a:t>
            </a:r>
          </a:p>
        </p:txBody>
      </p:sp>
    </p:spTree>
    <p:extLst>
      <p:ext uri="{BB962C8B-B14F-4D97-AF65-F5344CB8AC3E}">
        <p14:creationId xmlns:p14="http://schemas.microsoft.com/office/powerpoint/2010/main" val="309761586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Механическая усталость, трещины и разрывы, потеря изоляционных свойств.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температуре выше критической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термический распад (пиролиз и обугливание).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Для характеристики диэлектриков ввели понятие нагревостойкости (температурный индекс). </a:t>
            </a:r>
          </a:p>
        </p:txBody>
      </p:sp>
    </p:spTree>
    <p:extLst>
      <p:ext uri="{BB962C8B-B14F-4D97-AF65-F5344CB8AC3E}">
        <p14:creationId xmlns:p14="http://schemas.microsoft.com/office/powerpoint/2010/main" val="299852690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Нагревостойкость -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способность изоляции выдерживать длительное воздействие повышенной температуры без недопустимого ухудшения своих свойств. 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Классы нагревостойкости - Y, А, Е, В, F, H, C ( от 90 до 220°С).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Допустимая температура может быть превышена, если это экономически оправдано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(идет ускоренный износ изоляции). </a:t>
            </a:r>
          </a:p>
        </p:txBody>
      </p:sp>
    </p:spTree>
    <p:extLst>
      <p:ext uri="{BB962C8B-B14F-4D97-AF65-F5344CB8AC3E}">
        <p14:creationId xmlns:p14="http://schemas.microsoft.com/office/powerpoint/2010/main" val="3828311482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Оправдано при эксплуатации Тр и кабелей (допускают большие перегрузки),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но его нельзя применять к изоляции РУ.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Для электродвигателей правило восьми градусов -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повышение температуры на каждые восемь градусов сокращает срок службы изоляции вдвое.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2931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08" y="0"/>
            <a:ext cx="9120081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86737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6400800"/>
          </a:xfrm>
        </p:spPr>
        <p:txBody>
          <a:bodyPr/>
          <a:lstStyle/>
          <a:p>
            <a:pPr eaLnBrk="1" hangingPunct="1"/>
            <a:br>
              <a:rPr lang="ru-RU" b="1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ru-RU" sz="48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defRPr/>
            </a:pPr>
            <a:endParaRPr lang="ru-RU" sz="4000" b="1" dirty="0">
              <a:solidFill>
                <a:srgbClr val="0066FF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4000" b="1" dirty="0">
                <a:solidFill>
                  <a:srgbClr val="0066FF"/>
                </a:solidFill>
                <a:latin typeface="Times New Roman" pitchFamily="18" charset="0"/>
              </a:rPr>
              <a:t>РАЗДЕЛ I  </a:t>
            </a:r>
          </a:p>
          <a:p>
            <a:pPr eaLnBrk="1" hangingPunct="1">
              <a:defRPr/>
            </a:pPr>
            <a:r>
              <a:rPr lang="ru-RU" sz="4000" b="1" dirty="0">
                <a:solidFill>
                  <a:srgbClr val="0066FF"/>
                </a:solidFill>
                <a:latin typeface="Times New Roman" pitchFamily="18" charset="0"/>
              </a:rPr>
              <a:t>ОБЩИЕ ВОПРОСЫ ЭКСПЛУАТАЦИИ</a:t>
            </a:r>
          </a:p>
          <a:p>
            <a:pPr eaLnBrk="1" hangingPunct="1">
              <a:defRPr/>
            </a:pPr>
            <a:r>
              <a:rPr lang="ru-RU" sz="4000" b="1" dirty="0">
                <a:solidFill>
                  <a:srgbClr val="0066FF"/>
                </a:solidFill>
                <a:latin typeface="Times New Roman" pitchFamily="18" charset="0"/>
              </a:rPr>
              <a:t>СИСТЕМ ЭЛЕКТРОСНАБЖЕНИЯ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ЛЕКЦИЯ </a:t>
            </a:r>
            <a:r>
              <a:rPr lang="ru-RU" sz="4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№ 11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Эксплуатация изоляции элементов систем электроснабжения (СЭС)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Правило шести градусов -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сокращение срока службы изоляции ЭО вдвое происходит при изменении температуры на каждые 6°.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Чем выше класс изоляции, тем медленнее идет процесс старения.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 период больших нагрузок можно допустить повышенный износ изоляции с компенсацией за счет малого износа во время малых нагрузок. </a:t>
            </a:r>
          </a:p>
        </p:txBody>
      </p:sp>
    </p:spTree>
    <p:extLst>
      <p:ext uri="{BB962C8B-B14F-4D97-AF65-F5344CB8AC3E}">
        <p14:creationId xmlns:p14="http://schemas.microsoft.com/office/powerpoint/2010/main" val="339808246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Износ изоляции 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величина, обратная сроку службы Т, определяет какую часть срока службы израсходовано за год, работая </a:t>
            </a:r>
            <a:r>
              <a:rPr lang="ru-RU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постоянной температуре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:						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неравномерной нагрузке износ: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							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где	</a:t>
            </a:r>
            <a:r>
              <a:rPr lang="ru-RU" b="1" i="1" dirty="0" err="1">
                <a:latin typeface="Times New Roman" pitchFamily="18" charset="0"/>
              </a:rPr>
              <a:t>Δt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промежуток времени с относительно равномерной температурой в долях года,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b="1" i="1" dirty="0" err="1">
                <a:latin typeface="Times New Roman" pitchFamily="18" charset="0"/>
              </a:rPr>
              <a:t>θ</a:t>
            </a:r>
            <a:r>
              <a:rPr lang="ru-RU" sz="2800" b="1" i="1" dirty="0" err="1">
                <a:latin typeface="Times New Roman" pitchFamily="18" charset="0"/>
              </a:rPr>
              <a:t>i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– температура в пределах этого промежутка.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194" y="2133600"/>
            <a:ext cx="3272588" cy="1219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314" y="3612996"/>
            <a:ext cx="3408783" cy="134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01567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Правила температурной перегрузки ЭО.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 однопроцентному правилу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изоляция  может быть перегружена на 1% на 4 месяца зимы на каждый процент недогрузки в период 3 летних месяцев.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Трехпроцентное правило 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перегрузка может превышать номинальную мощность до 3% на каждые 10 % снижения коэффициента заполнения суточного графика нагрузки против 100%.</a:t>
            </a:r>
          </a:p>
        </p:txBody>
      </p:sp>
    </p:spTree>
    <p:extLst>
      <p:ext uri="{BB962C8B-B14F-4D97-AF65-F5344CB8AC3E}">
        <p14:creationId xmlns:p14="http://schemas.microsoft.com/office/powerpoint/2010/main" val="235504009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1134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Увлажнение изоляции.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Ухудшение диэлектрических свойств за счет увеличения проводимости,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повышения диэлектрических потерь,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ионизационных процессов.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Вода,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растворяя осадки и материал, образует на поверхности изоляции химически активные жидкости - </a:t>
            </a: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ускоренный износ изоляции.</a:t>
            </a:r>
          </a:p>
        </p:txBody>
      </p:sp>
    </p:spTree>
    <p:extLst>
      <p:ext uri="{BB962C8B-B14F-4D97-AF65-F5344CB8AC3E}">
        <p14:creationId xmlns:p14="http://schemas.microsoft.com/office/powerpoint/2010/main" val="421209392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Защита от влаги.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Достигается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герметизацией, осушающими реагентами поглотителей влаги, монолитной изоляцией на основе синтетических смол и пластмасс, поддержанием в сооружениях заданной температуры и влажности.</a:t>
            </a:r>
          </a:p>
        </p:txBody>
      </p:sp>
    </p:spTree>
    <p:extLst>
      <p:ext uri="{BB962C8B-B14F-4D97-AF65-F5344CB8AC3E}">
        <p14:creationId xmlns:p14="http://schemas.microsoft.com/office/powerpoint/2010/main" val="247819003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0" y="-142875"/>
            <a:ext cx="9525000" cy="71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900745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algn="ctr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Контроль состояния изоляции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 поверхности или через внутренние слои всегда небольшой ток утечки.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Для выявления дефектов проводят испытания и измерения. </a:t>
            </a:r>
          </a:p>
          <a:p>
            <a:pPr marL="10800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Измерения: </a:t>
            </a: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сопротивления изоляции мегаомметром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(тока сквозной проводимости); емкости; диэлектрических потерь;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963041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Испытания: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повышенным напряжением переменного и постоянного тока; при помощи индикатора частичных разрядов.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Профилактические испытания не должны оказывать на изоляцию вредного воздействия.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Результаты считают положительными, если обеспечивается безаварийная работа ЭО до следующих испытаний или ремонта. </a:t>
            </a:r>
          </a:p>
        </p:txBody>
      </p:sp>
    </p:spTree>
    <p:extLst>
      <p:ext uri="{BB962C8B-B14F-4D97-AF65-F5344CB8AC3E}">
        <p14:creationId xmlns:p14="http://schemas.microsoft.com/office/powerpoint/2010/main" val="395551436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15400" cy="830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63163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</a:rPr>
              <a:t>	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dirty="0">
                <a:latin typeface="Times New Roman" pitchFamily="18" charset="0"/>
              </a:rPr>
              <a:t>	</a:t>
            </a:r>
            <a:r>
              <a:rPr lang="ru-RU" sz="40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Учебные цели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1.Знать воздействия различных 	факторов на изоляцию 	электроустановок.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2.Знать методы контроля состояния 	изоляции.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3.Знать порядок эксплуатации 	трансформаторного масла.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Методика - простой, а оборудование – удобным для транспортирования, компактным и безопасным при использовании.</a:t>
            </a:r>
          </a:p>
          <a:p>
            <a:pPr marL="10800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 результатам испытаний может быть увеличен межремонтный период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т. е. снижены трудозатраты на эксплуатацию СЭС. </a:t>
            </a:r>
          </a:p>
          <a:p>
            <a:pPr marL="10800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Мегаомметры М4100/1 – М4100/5 на 100, 250, 500, 1000, 2500 В.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993842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Электронные мегаомметры типа Ф4101 (2,8) и ЭС0202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измерительная часть состоит из двух операционных усилителей с логарифмической характеристикой, выходной ток одного из них определяется током объекта, а другой – падением напряжения на нем.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46377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559" y="0"/>
            <a:ext cx="91213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095620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Измерительный прибор включают на разность этих токов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, а шкала дана в логарифмическом масштабе, что дает возможность градуировать ее в единицах сопротивления.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 измерению сопротивления для ориентировочного суждения о состоянии изоляции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 для выявления грубых дефектов, снижающих сопротивление на порядок и более.</a:t>
            </a:r>
          </a:p>
        </p:txBody>
      </p:sp>
    </p:spTree>
    <p:extLst>
      <p:ext uri="{BB962C8B-B14F-4D97-AF65-F5344CB8AC3E}">
        <p14:creationId xmlns:p14="http://schemas.microsoft.com/office/powerpoint/2010/main" val="172595799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algn="ctr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3. Эксплуатация трансформаторного масла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Диэлектрические свойства ТМ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 зависят от степени увлажнения и загрязнения различными примесями. </a:t>
            </a:r>
          </a:p>
          <a:p>
            <a:pPr marL="10800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Чем больше влаги и примесей, тем меньше электрическая прочность. </a:t>
            </a:r>
          </a:p>
          <a:p>
            <a:pPr marL="10800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При эксплуатации ТМ делят на: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чистое, регенерированное и эксплуатационное.</a:t>
            </a:r>
          </a:p>
        </p:txBody>
      </p:sp>
    </p:spTree>
    <p:extLst>
      <p:ext uri="{BB962C8B-B14F-4D97-AF65-F5344CB8AC3E}">
        <p14:creationId xmlns:p14="http://schemas.microsoft.com/office/powerpoint/2010/main" val="61138486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176212"/>
            <a:ext cx="9753600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69859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Испытания делят на три категории:</a:t>
            </a:r>
          </a:p>
          <a:p>
            <a:pPr marL="10800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Электрическую прочность.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Определяют напряжение пробоя, проверяют наличие примесей, воды, взвешенного угля и осадка;</a:t>
            </a: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</a:p>
          <a:p>
            <a:pPr marL="10800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Сокращенный анализ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 Испытывают на электрическую прочность; определяют температуру вспышки, кислотное число, наличие водорастворимых кислот.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578300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92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0009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3. Полный анализ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Включает сокращенный анализ и определение: удельного веса, частей золы, серы, температуры застывания, стабильности, образования низкомолекулярных кислот, тангенса угла диэлектрических потерь.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Полному анализу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подвергают пробы из каждой партии ТМ. </a:t>
            </a:r>
          </a:p>
        </p:txBody>
      </p:sp>
    </p:spTree>
    <p:extLst>
      <p:ext uri="{BB962C8B-B14F-4D97-AF65-F5344CB8AC3E}">
        <p14:creationId xmlns:p14="http://schemas.microsoft.com/office/powerpoint/2010/main" val="331918351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Сокращенному анализу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пробы ТМ перед вводом ЭО в работу и после капитального ремонта, а также не реже 1 раза в 3 года, исключая аварийные случаи, требующие немедленной проверки.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Испытание на прочность проводят ежегодно,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если другая периодичность не оговорена ТД.</a:t>
            </a:r>
          </a:p>
        </p:txBody>
      </p:sp>
    </p:spTree>
    <p:extLst>
      <p:ext uri="{BB962C8B-B14F-4D97-AF65-F5344CB8AC3E}">
        <p14:creationId xmlns:p14="http://schemas.microsoft.com/office/powerpoint/2010/main" val="28496495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33400" indent="-533400" algn="ctr" eaLnBrk="1" hangingPunct="1">
              <a:buFont typeface="Wingdings" pitchFamily="2" charset="2"/>
              <a:buNone/>
              <a:defRPr/>
            </a:pP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Учебные вопросы</a:t>
            </a: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	</a:t>
            </a: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Введение</a:t>
            </a:r>
          </a:p>
          <a:p>
            <a:pPr marL="0" indent="0" eaLnBrk="1" hangingPunct="1">
              <a:buNone/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1. Воздействие различных факторов на изоляцию СЭС.</a:t>
            </a:r>
          </a:p>
          <a:p>
            <a:pPr marL="0" indent="0" eaLnBrk="1" hangingPunct="1">
              <a:buNone/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2. Контроль состояния изоляции элементов. </a:t>
            </a:r>
          </a:p>
          <a:p>
            <a:pPr marL="0" indent="0" eaLnBrk="1" hangingPunct="1">
              <a:buNone/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3. Эксплуатация трансформаторного 	масла.</a:t>
            </a:r>
          </a:p>
          <a:p>
            <a:pPr marL="0" indent="0" eaLnBrk="1" hangingPunct="1">
              <a:buNone/>
              <a:defRPr/>
            </a:pPr>
            <a:r>
              <a:rPr lang="ru-RU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Заключение</a:t>
            </a:r>
          </a:p>
          <a:p>
            <a:pPr marL="533400" indent="-533400" eaLnBrk="1" hangingPunct="1">
              <a:buFontTx/>
              <a:buNone/>
              <a:defRPr/>
            </a:pPr>
            <a:endParaRPr lang="ru-RU" b="1" dirty="0">
              <a:latin typeface="Times New Roman" pitchFamily="18" charset="0"/>
            </a:endParaRPr>
          </a:p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b="1" dirty="0">
                <a:latin typeface="Times New Roman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ТМ, не удовлетворяющее нормам на прочность в связи с увлажнением или загрязнением,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но не изменившее свои физические свойства, восстанавливают путем отстоя, фильтрацией, центрифугированием, распылением под вакуумом, регенерацией и сушкой. </a:t>
            </a:r>
          </a:p>
        </p:txBody>
      </p:sp>
    </p:spTree>
    <p:extLst>
      <p:ext uri="{BB962C8B-B14F-4D97-AF65-F5344CB8AC3E}">
        <p14:creationId xmlns:p14="http://schemas.microsoft.com/office/powerpoint/2010/main" val="2390642758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</a:t>
            </a:r>
          </a:p>
        </p:txBody>
      </p:sp>
    </p:spTree>
    <p:extLst>
      <p:ext uri="{BB962C8B-B14F-4D97-AF65-F5344CB8AC3E}">
        <p14:creationId xmlns:p14="http://schemas.microsoft.com/office/powerpoint/2010/main" val="87769307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	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Список рекомендуемой литературы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ru-RU" b="1" dirty="0">
                <a:latin typeface="Times New Roman" pitchFamily="18" charset="0"/>
              </a:rPr>
              <a:t>	Основная литература </a:t>
            </a:r>
          </a:p>
          <a:p>
            <a:pPr marL="514350" indent="-514350" eaLnBrk="1" hangingPunct="1">
              <a:buAutoNum type="arabicPeriod"/>
              <a:defRPr/>
            </a:pPr>
            <a:r>
              <a:rPr lang="ru-RU" b="1" dirty="0">
                <a:latin typeface="Times New Roman" pitchFamily="18" charset="0"/>
              </a:rPr>
              <a:t>Эксплуатация систем электроснабжения		 / В. Я. Хорольский,  М. А. Таранов: СтГАУ. 	– Ставрополь: АГРУС, 2013. – 256с.</a:t>
            </a:r>
          </a:p>
          <a:p>
            <a:pPr marL="0" indent="0" eaLnBrk="1" hangingPunct="1">
              <a:buNone/>
              <a:defRPr/>
            </a:pPr>
            <a:r>
              <a:rPr lang="ru-RU" b="1" dirty="0">
                <a:latin typeface="Times New Roman" pitchFamily="18" charset="0"/>
              </a:rPr>
              <a:t>2. Таранов М. А. Эксплуатация систем    	электроснабжения / М. А. Таранов, В. Я. 	Хорольский,– Ростов-на-Дону: «Терра», 	2010. – 320с.</a:t>
            </a:r>
          </a:p>
          <a:p>
            <a:pPr marL="0" indent="0" eaLnBrk="1" hangingPunct="1">
              <a:buNone/>
              <a:defRPr/>
            </a:pPr>
            <a:r>
              <a:rPr lang="ru-RU" b="1" dirty="0">
                <a:latin typeface="Times New Roman" pitchFamily="18" charset="0"/>
              </a:rPr>
              <a:t>3. Электробезопасность эксплуатации сельских 	электроустановок / М. А. Таранов, В. Я. 	Хорольский, Е. Е. Привалов. </a:t>
            </a:r>
          </a:p>
          <a:p>
            <a:pPr marL="0" indent="0" eaLnBrk="1" hangingPunct="1">
              <a:buNone/>
              <a:defRPr/>
            </a:pPr>
            <a:r>
              <a:rPr lang="ru-RU" b="1" dirty="0">
                <a:latin typeface="Times New Roman" pitchFamily="18" charset="0"/>
              </a:rPr>
              <a:t>	– М.: ФОРУМ: ИНФРА-М. 2014. – 96с.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ru-RU" b="1" dirty="0">
              <a:latin typeface="Times New Roman" pitchFamily="18" charset="0"/>
            </a:endParaRPr>
          </a:p>
          <a:p>
            <a:pPr marL="0" indent="0" eaLnBrk="1" hangingPunct="1">
              <a:buNone/>
              <a:defRPr/>
            </a:pPr>
            <a:endParaRPr lang="ru-RU" b="1" dirty="0">
              <a:latin typeface="Times New Roman" pitchFamily="18" charset="0"/>
            </a:endParaRPr>
          </a:p>
          <a:p>
            <a:pPr marL="533400" indent="-533400" eaLnBrk="1" hangingPunct="1">
              <a:buFont typeface="Wingdings" pitchFamily="2" charset="2"/>
              <a:buNone/>
              <a:defRPr/>
            </a:pPr>
            <a:endParaRPr lang="ru-RU" b="1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Введение.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Надежность функционирования СЭС в определяют процессами протекающими в ЭО изоляции.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Методом осмотра проверяют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целостность фарфора, металлической арматуры, глазури, надежность армировки металлических деталей, исправность армировки и влагостойкого покрытия. </a:t>
            </a:r>
          </a:p>
          <a:p>
            <a:pPr marL="108000" lvl="0" indent="0" eaLnBrk="1" hangingPunct="1">
              <a:spcBef>
                <a:spcPts val="600"/>
              </a:spcBef>
              <a:buNone/>
              <a:defRPr/>
            </a:pP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11439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677400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451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742950" lvl="0" indent="-742950" algn="ctr" eaLnBrk="1" hangingPunct="1">
              <a:buAutoNum type="arabicPeriod"/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Воздействие различных факторов на изоляцию электроустановок.</a:t>
            </a:r>
          </a:p>
          <a:p>
            <a:pPr marL="0" lvl="0" indent="0" eaLnBrk="1" hangingPunct="1">
              <a:buNone/>
              <a:defRPr/>
            </a:pP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Старение изоляции.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Внешние  факторы изменяют: диэлектрическую проницаемость; проводимость; сопротивление. 	</a:t>
            </a:r>
            <a:r>
              <a:rPr lang="ru-RU" sz="4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Необратимое ухудшение изоляции при изменении физических свойств и структуры </a:t>
            </a: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- материал стареет (процесс износа), а электрические свойства ухудшаются. </a:t>
            </a:r>
          </a:p>
        </p:txBody>
      </p:sp>
    </p:spTree>
    <p:extLst>
      <p:ext uri="{BB962C8B-B14F-4D97-AF65-F5344CB8AC3E}">
        <p14:creationId xmlns:p14="http://schemas.microsoft.com/office/powerpoint/2010/main" val="146478622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108000" indent="0" eaLnBrk="1" hangingPunct="1">
              <a:spcBef>
                <a:spcPts val="600"/>
              </a:spcBef>
              <a:buFont typeface="Wingdings" pitchFamily="2" charset="2"/>
              <a:buNone/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2400"/>
            <a:ext cx="9296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60981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2386</TotalTime>
  <Words>1002</Words>
  <Application>Microsoft Office PowerPoint</Application>
  <PresentationFormat>Экран (4:3)</PresentationFormat>
  <Paragraphs>181</Paragraphs>
  <Slides>41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Times New Roman</vt:lpstr>
      <vt:lpstr>Wingdings</vt:lpstr>
      <vt:lpstr>Тема Office</vt:lpstr>
      <vt:lpstr>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Строение материалов</dc:title>
  <dc:subject>Тема 1</dc:subject>
  <dc:creator>Привалов Е.Е.</dc:creator>
  <cp:keywords>атом, ион и молекула</cp:keywords>
  <cp:lastModifiedBy>Пользователь</cp:lastModifiedBy>
  <cp:revision>232</cp:revision>
  <cp:lastPrinted>1601-01-01T00:00:00Z</cp:lastPrinted>
  <dcterms:created xsi:type="dcterms:W3CDTF">1601-01-01T00:00:00Z</dcterms:created>
  <dcterms:modified xsi:type="dcterms:W3CDTF">2020-10-17T09:31:41Z</dcterms:modified>
  <cp:category>текст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